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64" r:id="rId6"/>
    <p:sldId id="266" r:id="rId7"/>
    <p:sldId id="267" r:id="rId8"/>
    <p:sldId id="268" r:id="rId9"/>
    <p:sldId id="269" r:id="rId10"/>
    <p:sldId id="262" r:id="rId11"/>
    <p:sldId id="270" r:id="rId12"/>
    <p:sldId id="271" r:id="rId13"/>
    <p:sldId id="276" r:id="rId14"/>
    <p:sldId id="277" r:id="rId15"/>
    <p:sldId id="263" r:id="rId16"/>
    <p:sldId id="279" r:id="rId17"/>
    <p:sldId id="272" r:id="rId18"/>
    <p:sldId id="278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78" d="100"/>
          <a:sy n="78" d="100"/>
        </p:scale>
        <p:origin x="508" y="28"/>
      </p:cViewPr>
      <p:guideLst>
        <p:guide orient="horz" pos="20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使用</a:t>
            </a:r>
            <a:r>
              <a:rPr lang="en-US" altLang="zh-CN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detector</a:t>
            </a:r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进行人脸检测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获得人脸位置参数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调整图片的对比度与亮度， 对比度与亮度值都取随机数，这样能增加样本的多样性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释放内存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path:</a:t>
            </a:r>
            <a:r>
              <a:rPr lang="zh-CN" altLang="en-US" dirty="0"/>
              <a:t>图片路径</a:t>
            </a:r>
          </a:p>
          <a:p>
            <a:r>
              <a:rPr lang="en-US" altLang="zh-CN" dirty="0"/>
              <a:t>im</a:t>
            </a:r>
            <a:r>
              <a:rPr lang="zh-CN" altLang="en-US" dirty="0"/>
              <a:t>：</a:t>
            </a:r>
            <a:r>
              <a:rPr lang="en-US" altLang="zh-CN" dirty="0"/>
              <a:t>reset</a:t>
            </a:r>
            <a:r>
              <a:rPr lang="zh-CN" altLang="en-US" dirty="0"/>
              <a:t>后的图片，就是</a:t>
            </a:r>
            <a:r>
              <a:rPr lang="en-US" altLang="zh-CN" dirty="0"/>
              <a:t>tensor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这里最初从</a:t>
            </a:r>
            <a:r>
              <a:rPr lang="en-US" altLang="zh-CN" dirty="0"/>
              <a:t>dataloader</a:t>
            </a:r>
            <a:r>
              <a:rPr lang="zh-CN" altLang="en-US" dirty="0"/>
              <a:t>中得到的图片是</a:t>
            </a:r>
            <a:r>
              <a:rPr lang="en-US" altLang="zh-CN" dirty="0"/>
              <a:t>numpy</a:t>
            </a:r>
            <a:r>
              <a:rPr lang="zh-CN" altLang="en-US" dirty="0"/>
              <a:t>类型，所以要转换成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im0s</a:t>
            </a:r>
            <a:r>
              <a:rPr lang="zh-CN" altLang="en-US" dirty="0"/>
              <a:t>：原图</a:t>
            </a:r>
          </a:p>
          <a:p>
            <a:r>
              <a:rPr lang="en-US" altLang="zh-CN" dirty="0"/>
              <a:t>vid_cap</a:t>
            </a:r>
            <a:r>
              <a:rPr lang="zh-CN" altLang="en-US" dirty="0"/>
              <a:t>：返回的是一个</a:t>
            </a:r>
            <a:r>
              <a:rPr lang="en-US" altLang="zh-CN" dirty="0"/>
              <a:t>none</a:t>
            </a:r>
          </a:p>
          <a:p>
            <a:r>
              <a:rPr lang="en-US" altLang="zh-CN" dirty="0"/>
              <a:t>s</a:t>
            </a:r>
            <a:r>
              <a:rPr lang="zh-CN" altLang="en-US" dirty="0"/>
              <a:t>：打印信息</a:t>
            </a: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im = im.half() if half else im.float()  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判断模型有没有用到半精度</a:t>
            </a: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im /= 255：归一化</a:t>
            </a: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if len(im.shape) == 3: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       im = im[None]  ：增加维度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NMS</a:t>
            </a:r>
            <a:r>
              <a:rPr lang="zh-CN" altLang="en-US" dirty="0"/>
              <a:t>：非极大值抑制</a:t>
            </a:r>
          </a:p>
          <a:p>
            <a:r>
              <a:rPr lang="zh-CN" altLang="en-US" dirty="0"/>
              <a:t>两个</a:t>
            </a:r>
            <a:r>
              <a:rPr lang="en-US" altLang="zh-CN" dirty="0"/>
              <a:t>pred</a:t>
            </a:r>
            <a:r>
              <a:rPr lang="zh-CN" altLang="en-US" dirty="0"/>
              <a:t>其实就是目标检测和画框的过程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NMS</a:t>
            </a:r>
            <a:r>
              <a:rPr lang="zh-CN" altLang="en-US" dirty="0"/>
              <a:t>：非极大值抑制</a:t>
            </a:r>
          </a:p>
          <a:p>
            <a:r>
              <a:rPr lang="zh-CN" altLang="en-US" dirty="0"/>
              <a:t>两个</a:t>
            </a:r>
            <a:r>
              <a:rPr lang="en-US" altLang="zh-CN" dirty="0"/>
              <a:t>pred</a:t>
            </a:r>
            <a:r>
              <a:rPr lang="zh-CN" altLang="en-US" dirty="0"/>
              <a:t>其实就是目标检测和画框的过程</a:t>
            </a: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     det[:, :4] = scale_coords(im.shape[2:], det[:, :4], im0.shape).round()：先判断有无框。传入的大小和原图的大小不一样，所以框也不愿意，需要做一个坐标映射</a:t>
            </a: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FOr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循环：统计框的类别方便打印，比如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4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个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person1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个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bus</a:t>
            </a:r>
          </a:p>
          <a:p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接下来就是一个保存的过程，保存成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txt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，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pdf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的过程不一样</a:t>
            </a:r>
          </a:p>
          <a:p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endParaRPr lang="zh-CN" altLang="en-US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使用</a:t>
            </a:r>
            <a:r>
              <a:rPr lang="en-US" altLang="zh-CN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detector</a:t>
            </a:r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进行人脸检测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获得人脸位置参数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调整图片的对比度与亮度， 对比度与亮度值都取随机数，这样能增加样本的多样性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释放内存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点击显示处理结果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点击显示代码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使用</a:t>
            </a:r>
            <a:r>
              <a:rPr lang="en-US" altLang="zh-CN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detector</a:t>
            </a:r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进行人脸检测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获得人脸位置参数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调整图片的对比度与亮度， 对比度与亮度值都取随机数，这样能增加样本的多样性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释放内存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自对抗训练（SAT）也是一种新的数据增强方法，它包括两个阶段。第一个阶段中，神经网络更改原始图像；第二阶段中，训练神经网络以正常方式在修改后的图像上执行目标检测任务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/>
              <a:t>FPN backbone </a:t>
            </a:r>
            <a:r>
              <a:rPr lang="zh-CN" altLang="en-US" i="0" dirty="0"/>
              <a:t>先提取特征</a:t>
            </a:r>
            <a:r>
              <a:rPr lang="en-US" altLang="zh-CN" i="0" dirty="0"/>
              <a:t> </a:t>
            </a:r>
            <a:r>
              <a:rPr lang="zh-CN" altLang="en-US" i="0" dirty="0"/>
              <a:t>特征图先变小</a:t>
            </a:r>
            <a:r>
              <a:rPr lang="en-US" altLang="zh-CN" i="0" dirty="0"/>
              <a:t> </a:t>
            </a:r>
            <a:r>
              <a:rPr lang="zh-CN" altLang="en-US" i="0" dirty="0"/>
              <a:t>在变大</a:t>
            </a:r>
            <a:r>
              <a:rPr lang="en-US" altLang="zh-CN" i="0" dirty="0"/>
              <a:t> </a:t>
            </a:r>
            <a:r>
              <a:rPr lang="zh-CN" altLang="en-US" i="0" dirty="0"/>
              <a:t>做一个特征融合</a:t>
            </a:r>
          </a:p>
          <a:p>
            <a:r>
              <a:rPr lang="zh-CN" altLang="en-US" i="0" dirty="0"/>
              <a:t>如图</a:t>
            </a:r>
            <a:r>
              <a:rPr lang="en-US" altLang="zh-CN" i="0" dirty="0"/>
              <a:t>C </a:t>
            </a:r>
            <a:r>
              <a:rPr lang="zh-CN" altLang="en-US" i="0" dirty="0"/>
              <a:t>底层特征更适合预测小目标，高层特征更适合预测大目标</a:t>
            </a:r>
          </a:p>
          <a:p>
            <a:r>
              <a:rPr lang="zh-CN" altLang="en-US" i="0" dirty="0"/>
              <a:t>小目标用小框在大预测特征图上预测，大目标用大框在小预测特征图上</a:t>
            </a:r>
          </a:p>
          <a:p>
            <a:r>
              <a:rPr lang="zh-CN" altLang="en-US" i="0" dirty="0"/>
              <a:t>倍数越高，感受野范围越大，用来预测更大的目标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使用</a:t>
            </a:r>
            <a:r>
              <a:rPr lang="en-US" altLang="zh-CN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detector</a:t>
            </a:r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进行人脸检测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获得人脸位置参数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调整图片的对比度与亮度， 对比度与亮度值都取随机数，这样能增加样本的多样性</a:t>
            </a:r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endParaRPr lang="en-US" altLang="zh-CN" b="0" i="0" dirty="0">
              <a:solidFill>
                <a:srgbClr val="6B7394"/>
              </a:solidFill>
              <a:effectLst/>
              <a:latin typeface="Source Code Pro" panose="020B0509030403020204" pitchFamily="49" charset="0"/>
            </a:endParaRPr>
          </a:p>
          <a:p>
            <a:r>
              <a:rPr lang="zh-CN" altLang="en-US" b="0" i="0" dirty="0">
                <a:solidFill>
                  <a:srgbClr val="6B7394"/>
                </a:solidFill>
                <a:effectLst/>
                <a:latin typeface="Source Code Pro" panose="020B0509030403020204" pitchFamily="49" charset="0"/>
              </a:rPr>
              <a:t>释放内存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0" y="10490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-3811" y="6287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41255" y="4273414"/>
            <a:ext cx="81998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物体分类识别和电子围栏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4599541" y="2055984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20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471475" y="59136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矩形: 圆角 55"/>
          <p:cNvSpPr/>
          <p:nvPr/>
        </p:nvSpPr>
        <p:spPr>
          <a:xfrm>
            <a:off x="2930832" y="5849251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何浪舟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5217158" y="5849251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严中圣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7503484" y="5849251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谢华建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52364" y="648238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2022.12.22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34"/>
    </mc:Choice>
    <mc:Fallback xmlns="">
      <p:transition advTm="25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85" y="0"/>
            <a:ext cx="7377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774601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总体结构对比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-YOLO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379"/>
            <a:ext cx="12192000" cy="51410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>
          <a:xfrm>
            <a:off x="1097899" y="253874"/>
            <a:ext cx="3480511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推理过程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7915" y="2334260"/>
            <a:ext cx="816610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model.warmup(imgsz=(1 if pt else bs, 3, *imgsz), half=half)  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dt, seen = [0.0, 0.0, 0.0], 0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for path, im, im0s, vid_cap, s in dataset: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t1 = time_sync()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im = torch.from_numpy(im).to(device)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im = im.half() if half else im.float()  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im /= 255  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if len(im.shape) == 3: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im = im[None]  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t2 = time_sync()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dt[0] += t2 - t1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915" y="1572260"/>
            <a:ext cx="8501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首先需要进行的是图像的遍历以及预处理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>
          <a:xfrm>
            <a:off x="1097899" y="253874"/>
            <a:ext cx="3480511" cy="605909"/>
          </a:xfrm>
        </p:spPr>
        <p:txBody>
          <a:bodyPr/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推理过程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915" y="1572260"/>
            <a:ext cx="8501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然后进行预测以及</a:t>
            </a:r>
            <a:r>
              <a:rPr lang="en-US" altLang="zh-CN" sz="2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8170" y="2275840"/>
            <a:ext cx="105460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visualize = increment_path(save_dir / Path(path).stem, mkdir=True) </a:t>
            </a:r>
          </a:p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if</a:t>
            </a:r>
            <a:r>
              <a:rPr lang="en-US" altLang="zh-CN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visualize else False</a:t>
            </a:r>
          </a:p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pred = model(im, augment=augment, visualize=visualize)</a:t>
            </a:r>
          </a:p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t3 = time_sync()</a:t>
            </a:r>
          </a:p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dt[1] += t3 - t2</a:t>
            </a:r>
          </a:p>
          <a:p>
            <a:endParaRPr lang="zh-CN" altLang="en-US" sz="2800">
              <a:latin typeface="Times New Roman" panose="02020603050405020304" pitchFamily="18" charset="0"/>
              <a:ea typeface="微软雅黑" panose="020B0503020204020204" pitchFamily="34" charset="-122"/>
              <a:cs typeface="Times New Roman Regular" panose="02020603050405020304" charset="0"/>
              <a:sym typeface="Times New Roman" panose="02020603050405020304" pitchFamily="18" charset="0"/>
            </a:endParaRPr>
          </a:p>
          <a:p>
            <a:r>
              <a:rPr lang="en-US" altLang="zh-CN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pred = non_max_suppression(pred, conf_thres, iou_thres, classes, agnostic_nms, max_det=max_det)</a:t>
            </a:r>
          </a:p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dt[2] += time_sync() - t3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>
          <a:xfrm>
            <a:off x="1097899" y="253874"/>
            <a:ext cx="3480511" cy="605909"/>
          </a:xfrm>
        </p:spPr>
        <p:txBody>
          <a:bodyPr/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推理过程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915" y="1294765"/>
            <a:ext cx="8501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绘制检测框的过程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970" y="1595755"/>
            <a:ext cx="1090168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if len(det):</a:t>
            </a:r>
          </a:p>
          <a:p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 Regular" panose="02020603050405020304" charset="0"/>
              <a:sym typeface="Times New Roman" panose="02020603050405020304" pitchFamily="18" charset="0"/>
            </a:endParaRP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det[:, :4] = scale_coords(im.shape[2:], det[:, :4], im0.shape).round()</a:t>
            </a:r>
          </a:p>
          <a:p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 Regular" panose="02020603050405020304" charset="0"/>
              <a:sym typeface="Times New Roman" panose="02020603050405020304" pitchFamily="18" charset="0"/>
            </a:endParaRP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for c in det[:, -1].unique():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n = (det[:, -1] == c).sum()  # detections per class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s += f"{n} {names[int(c)]}{'s' * (n &gt; 1)}, "  # add to string</a:t>
            </a:r>
          </a:p>
          <a:p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 Regular" panose="02020603050405020304" charset="0"/>
              <a:sym typeface="Times New Roman" panose="02020603050405020304" pitchFamily="18" charset="0"/>
            </a:endParaRP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for *xyxy, conf, cls in reversed(det):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if save_txt:  # Write to file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xywh = (xyxy2xywh(torch.tensor(xyxy).view(1, 4)) / gn).view(-1).tolist()  # normalized xywh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line = (cls, *xywh, conf) if save_conf else (cls, *xywh)  # label format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with open(txt_path + '.txt', 'a') as f: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    f.write(('%g ' * len(line)).rstrip() % line + '\n')</a:t>
            </a:r>
          </a:p>
          <a:p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 Regular" panose="02020603050405020304" charset="0"/>
              <a:sym typeface="Times New Roman" panose="02020603050405020304" pitchFamily="18" charset="0"/>
            </a:endParaRP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if save_img or save_crop or view_img:  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c = int(cls)  # integer class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label = None if hide_labels else (names[c] if hide_conf else f'{names[c]} {conf:.2f}')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annotator.box_label(xyxy, label, color=colors(c, True))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if save_crop: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 Regular" panose="02020603050405020304" charset="0"/>
                <a:sym typeface="Times New Roman" panose="02020603050405020304" pitchFamily="18" charset="0"/>
              </a:rPr>
              <a:t>                            save_one_box(xyxy, imc, file=save_dir / 'crops' / names[c] / f'{p.stem}.jpg', BGR=True)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35447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电子围栏检测报警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8204" y="2649218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85" y="4177030"/>
            <a:ext cx="4433570" cy="2501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1038860"/>
            <a:ext cx="88436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limit_box = [600, 200, 800, 800]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p1, p2 = (int(box[0]), int(box[1]), int(box[2]))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cv2.rectangle(self.im, (limit_box[0], limit_box[1]),(limit_box[2], limit_box[3]), 	color=(255, 255, 0), thickness=3)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cv2.rectangle(self.im, p1, p2, color, thickness=self.lw, lineType=cv2.Line_AA)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if label: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if label[:6] == ‘person’: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	if p1[0] &gt; limit_box[0] and p1[1] &gt; limit_box [1] and p2[0] &lt; 				limit_box[2]  and p2[1] &lt; limit_box [3]:</a:t>
            </a: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      		cv2.putText(self.im, “warning!”, (50,50), </a:t>
            </a:r>
            <a:r>
              <a:rPr lang="en-US" altLang="zh-CN"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fontFace=0,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			fontScale=self.lw/3, color=(255,0,0), thickness=2)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50645" y="5346065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最终的检测效果如右图所示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843645" y="1592580"/>
            <a:ext cx="31730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为了实现电子围栏的报警检测任务，我们划定一片固定区域，</a:t>
            </a:r>
          </a:p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实时判断该区域是否有行人经过，如检测框重叠即发出警报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832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6236" y="2902033"/>
            <a:ext cx="48094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更纱黑体 SC Semibold" panose="020B0702040504020204" pitchFamily="34" charset="-122"/>
                <a:sym typeface="Times New Roman" panose="02020603050405020304" pitchFamily="18" charset="0"/>
              </a:rPr>
              <a:t>实验结果</a:t>
            </a:r>
            <a:endParaRPr lang="zh-CN" alt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更纱黑体 SC Semibold" panose="020B07020405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853" y="2302496"/>
            <a:ext cx="42155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PART </a:t>
            </a:r>
            <a:r>
              <a:rPr lang="en-US" altLang="zh-CN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实验效果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7777" y="1985060"/>
            <a:ext cx="679919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感</a:t>
            </a:r>
            <a:r>
              <a:rPr lang="zh-CN" altLang="en-US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谢观看</a:t>
            </a:r>
          </a:p>
        </p:txBody>
      </p:sp>
      <p:sp>
        <p:nvSpPr>
          <p:cNvPr id="5" name="矩形 4"/>
          <p:cNvSpPr/>
          <p:nvPr/>
        </p:nvSpPr>
        <p:spPr>
          <a:xfrm>
            <a:off x="2425893" y="3554720"/>
            <a:ext cx="70629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Thanks for watching</a:t>
            </a:r>
            <a:endParaRPr lang="zh-CN" altLang="en-US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465384" y="1946031"/>
            <a:ext cx="907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3555880" y="2969468"/>
            <a:ext cx="1084443" cy="1084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5384" y="1859692"/>
            <a:ext cx="752654" cy="8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25438" y="642036"/>
            <a:ext cx="19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</a:t>
            </a:r>
            <a:endParaRPr lang="en-US" altLang="zh-CN" sz="5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60782" y="15256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7209873" y="2969468"/>
            <a:ext cx="1084443" cy="1084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14133" y="4328594"/>
            <a:ext cx="28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723352" y="4331525"/>
            <a:ext cx="205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实验结果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梯形 40"/>
          <p:cNvSpPr/>
          <p:nvPr/>
        </p:nvSpPr>
        <p:spPr>
          <a:xfrm flipV="1">
            <a:off x="1465384" y="5730916"/>
            <a:ext cx="9071381" cy="4571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8325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74255" y="2525810"/>
            <a:ext cx="48094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更纱黑体 SC Semibold" panose="020B07020405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更纱黑体 SC Semibold" panose="020B07020405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853" y="2302496"/>
            <a:ext cx="42155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PART 1</a:t>
            </a:r>
            <a:endParaRPr lang="zh-CN" alt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8425" y="4893760"/>
            <a:ext cx="634808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Visual Studio Code 1.73.1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OS: Windows 11 22H2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CPU: 12th Gen Intel(R) Core(TM) i7-12700H 2.30 GHz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Packages: python 3.8.15,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opencv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4.1.1,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numpy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1.18.5, torch 1.7.0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实验过程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545345" y="2136797"/>
            <a:ext cx="1486556" cy="1174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视频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导入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3449647" y="4132931"/>
            <a:ext cx="2007316" cy="1174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对目标进行分类标注</a:t>
            </a:r>
          </a:p>
        </p:txBody>
      </p:sp>
      <p:sp>
        <p:nvSpPr>
          <p:cNvPr id="15" name="箭头: 右 14"/>
          <p:cNvSpPr/>
          <p:nvPr/>
        </p:nvSpPr>
        <p:spPr>
          <a:xfrm rot="2700000">
            <a:off x="2926089" y="3345471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372610" y="2254237"/>
            <a:ext cx="1896857" cy="1174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电子围栏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检测报警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9128688" y="4132930"/>
            <a:ext cx="1462983" cy="1174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输出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显示</a:t>
            </a:r>
          </a:p>
        </p:txBody>
      </p:sp>
      <p:sp>
        <p:nvSpPr>
          <p:cNvPr id="16" name="箭头: 右 15"/>
          <p:cNvSpPr/>
          <p:nvPr/>
        </p:nvSpPr>
        <p:spPr>
          <a:xfrm rot="-2700000">
            <a:off x="5441328" y="3309055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箭头: 右 16"/>
          <p:cNvSpPr/>
          <p:nvPr/>
        </p:nvSpPr>
        <p:spPr>
          <a:xfrm rot="2700000">
            <a:off x="8540695" y="3345471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8204" y="2649218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8491" y="1199526"/>
            <a:ext cx="5495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two-stage(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分类、回归单独训练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R-CNN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系列、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SPP-Net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8491" y="1682786"/>
            <a:ext cx="3873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one-stage(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整合训练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YOLO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系列、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SSD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19" y="2021142"/>
            <a:ext cx="8188311" cy="420783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98872" y="4468655"/>
            <a:ext cx="1651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数据输入、预处理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1934710" y="4622543"/>
            <a:ext cx="3906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98873" y="4887830"/>
            <a:ext cx="146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特征提取、增强、融合</a:t>
            </a:r>
          </a:p>
        </p:txBody>
      </p:sp>
      <p:cxnSp>
        <p:nvCxnSpPr>
          <p:cNvPr id="31" name="直接箭头连接符 30"/>
          <p:cNvCxnSpPr>
            <a:endCxn id="30" idx="3"/>
          </p:cNvCxnSpPr>
          <p:nvPr/>
        </p:nvCxnSpPr>
        <p:spPr>
          <a:xfrm flipH="1">
            <a:off x="1863689" y="4910830"/>
            <a:ext cx="461638" cy="238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3"/>
          </p:cNvCxnSpPr>
          <p:nvPr/>
        </p:nvCxnSpPr>
        <p:spPr>
          <a:xfrm flipH="1" flipV="1">
            <a:off x="1863689" y="5149440"/>
            <a:ext cx="461638" cy="27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98872" y="5432891"/>
            <a:ext cx="124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分类、回归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1863690" y="5612757"/>
            <a:ext cx="461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49605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-YOLO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68204" y="2649218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9925" y="1202607"/>
            <a:ext cx="724417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 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v3: 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无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v4:  Mosaic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数据增强、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SAT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自对抗训练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v5:  Mosaic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数据增强、自适应锚框计算、自适应图片缩放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914" y="3812896"/>
            <a:ext cx="1917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Mosaic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数据增强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10" y="2840076"/>
            <a:ext cx="5490177" cy="27747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69687" y="3813175"/>
            <a:ext cx="3121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使模型可在更小范围内识别对象，并且四张图片拼接在一起变相地提高了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batch_size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2769" y="5615052"/>
            <a:ext cx="89627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SAT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自对抗训练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(1)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先在训练样本上执行一次前向过程，随后神经网络更改原始图像使其能在最大程度上降低检测器的性能，即创建以当前模型为目标的对抗攻击。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(2)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使用这张新图像与原始的边界框和类别标签来训练该模型，有助于提升模型的泛化能力并降低过拟合。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090" y="1106805"/>
            <a:ext cx="19170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Input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49605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-YOLO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3530" y="1200785"/>
            <a:ext cx="174117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Backbone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6695" y="1900555"/>
            <a:ext cx="56083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v3:  Darknet53+CBL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v4:  CSPDarknet53+CBM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v5: 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Focus+CSP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55876" y="1661181"/>
            <a:ext cx="192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Darknet53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2273935"/>
            <a:ext cx="3458210" cy="4204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15" y="4276507"/>
            <a:ext cx="2537812" cy="6007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03" y="4877291"/>
            <a:ext cx="2624165" cy="6007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49605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-YOLO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0555" y="1290941"/>
            <a:ext cx="156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Neck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99415" y="1076331"/>
            <a:ext cx="384786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v3:  FPN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v4:  SPP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FPN+PAN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           v5:  FPN+PAN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2527" y="4064770"/>
            <a:ext cx="112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68" y="2587667"/>
            <a:ext cx="6015214" cy="376144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69" y="3120284"/>
            <a:ext cx="3228975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3049605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目标检测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-YOLO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1805" y="1186166"/>
            <a:ext cx="1560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Neck 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40300" y="2311601"/>
            <a:ext cx="4766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：金字塔注意力模型，由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FPA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GAU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组成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68389" y="2311601"/>
            <a:ext cx="3004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SPP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：空间金字塔池化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5" y="2975371"/>
            <a:ext cx="3954778" cy="3040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70" y="2975371"/>
            <a:ext cx="3595235" cy="3040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9" y="3480994"/>
            <a:ext cx="3595236" cy="253503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Microsoft Office PowerPoint</Application>
  <PresentationFormat>宽屏</PresentationFormat>
  <Paragraphs>184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Times New Roman Regular</vt:lpstr>
      <vt:lpstr>管峻楷书简体</vt:lpstr>
      <vt:lpstr>宋体</vt:lpstr>
      <vt:lpstr>Arial</vt:lpstr>
      <vt:lpstr>Calibri</vt:lpstr>
      <vt:lpstr>Segoe UI</vt:lpstr>
      <vt:lpstr>Source Code Pro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中圣 严</cp:lastModifiedBy>
  <cp:revision>13</cp:revision>
  <dcterms:created xsi:type="dcterms:W3CDTF">2022-12-16T11:52:13Z</dcterms:created>
  <dcterms:modified xsi:type="dcterms:W3CDTF">2023-09-30T15:43:34Z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2052-5.0.0.7550</vt:lpwstr>
  </property>
  <property fmtid="{D5CDD505-2E9C-101B-9397-08002B2CF9AE}" pid="3" name="ICV">
    <vt:lpwstr>E461F6A3EF9FF30EED5B9C63C4135337</vt:lpwstr>
  </property>
</Properties>
</file>